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8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9" r:id="rId22"/>
    <p:sldId id="310" r:id="rId23"/>
    <p:sldId id="311" r:id="rId24"/>
    <p:sldId id="312" r:id="rId25"/>
    <p:sldId id="313" r:id="rId26"/>
    <p:sldId id="314" r:id="rId27"/>
    <p:sldId id="288" r:id="rId28"/>
    <p:sldId id="290" r:id="rId29"/>
    <p:sldId id="286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DC9FD-9B64-7E61-FE2B-B0E2C1E6F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16AC01-9461-217C-184F-12A5CEAD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DD77D-1921-4277-254C-955C0D1D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34776-235E-1D2A-C8A9-0B5E890B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00DB8-AF26-7F7B-8E6B-32A74A3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86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85D48-4809-D4C7-6433-EDEB10BE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AA542-82AE-0916-501E-5BAFCD8E5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6EFEA-9B38-EDD7-46D2-511EEB28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46673-19DB-4FBD-2316-EAD6CBEB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D2B25-96E6-5F82-BD32-06301B67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3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F5A0A9-1FD0-47BC-2B2C-7279A1C50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BFC789-6873-5218-3F7E-B06843171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3D942-C75E-435C-89E7-94FF1BE6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80807-9C4D-1949-29BA-D892D9DB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15C88-E2ED-042B-85C5-3C1D688B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1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7F0AB-C61D-A00C-8F67-CED1E343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4D116-475B-A1A0-22E9-F7E586E12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A2691-1BF9-53B3-EDF7-6071873D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5FF5E-E673-0612-7816-00F5AD2D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18B02-190F-D057-12A2-1B97F81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8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984A2-ABC8-2022-72CD-A807AED3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E1B6D-7BD2-3D16-6484-F1C2AC5C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39F24-3CC7-A70B-9FEE-49029FEF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6354D-55B8-E29B-85A0-C83E4044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675D2-3250-32EA-6988-26C4EBF1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48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79F34-E7A1-3E59-C108-CCA5C62B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57136-EEF3-70AC-B3E1-DF376D8B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F84341-1560-5681-AD00-CA92E962E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B3CB03-EA88-C9D9-8FE7-B8A43A97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313CB8-BF1E-ADDA-9785-7397B6CE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A954B-6F05-0245-6726-4E531645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6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85FAB-258E-E900-9CBD-0EB21E82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971843-EA8F-44AA-3374-1BBE2EB58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A76CF-323F-3DC4-AE6A-9884DC082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D9676A-53EF-3563-A20C-012DEE6FA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C51D01-ACCB-7608-8624-4C70058BF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65B16-AD28-3D5F-C933-14C796EB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EE88ED-0CEC-BFD3-23E0-30AAAA16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C62C72-EB2D-6A67-BF1F-7200CA88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1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C4C90-E9B0-B900-3DA7-1D347380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9CECE-53D9-B29C-6A89-34C43B23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B10A5B-3913-E5C4-E320-C3B9F1E4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28703D-AE27-4FD8-7284-4F134224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12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4CEB80-D513-CDF9-3E82-DE0FC26D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76ABE-F99F-DB38-1987-9D3369EC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29F1A4-BFEB-434A-08D3-1435836E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789F2-40C1-B408-40C5-E503122D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A79FC-B572-CAEA-3860-84E0F98D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8A89DF-BDB1-19FC-E333-F4CED8B06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9A667-FC91-D83D-471F-74322E8D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C05C8B-38AF-8B75-8494-BD81F3947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D93DBB-1A59-54DF-9823-1A03AEDE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8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29460-34E7-C7DE-2D24-39B02E4C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A2F42-4DC4-2ECC-1AD9-A0CE1E809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8623B3-D4DB-9DA9-D0E4-8681E57FD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5B04A0-259A-7EC6-A998-876C0B25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569A8-EE61-1879-4BA7-DB651F08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84F5F-3711-74FE-1842-25BC18EB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1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3DA66B-FFD6-3A84-0EAD-69DEF8BD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F70CA-152D-8684-DB87-64A76BB23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64330-ECC6-F35B-01C4-72BE9E14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96119-9601-4787-A4FD-B357701B429D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1A507-75EF-F8FE-2171-83964ACFD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E42D-10CB-E79A-0E39-248AA08AC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FA377-23D6-4A3E-AA41-5D3BAC882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AEF23B4-0CEC-1078-B1FE-957FB0D8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1" y="802456"/>
            <a:ext cx="8706960" cy="575406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- 1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500264"/>
              </p:ext>
            </p:extLst>
          </p:nvPr>
        </p:nvGraphicFramePr>
        <p:xfrm>
          <a:off x="9011503" y="1523330"/>
          <a:ext cx="3137462" cy="1696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후 담긴 개수 출력 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255086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3396343" y="53455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47280" y="1566522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5493920" y="102801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9FE5DA-4BAF-E1D7-844A-DB5C539A5A4D}"/>
              </a:ext>
            </a:extLst>
          </p:cNvPr>
          <p:cNvSpPr/>
          <p:nvPr/>
        </p:nvSpPr>
        <p:spPr>
          <a:xfrm>
            <a:off x="147280" y="2026001"/>
            <a:ext cx="1347916" cy="1293153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E133F7C-94A8-EA7C-EDAA-56F9BC377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6" y="2095770"/>
            <a:ext cx="1176124" cy="1153614"/>
          </a:xfrm>
          <a:prstGeom prst="rect">
            <a:avLst/>
          </a:prstGeom>
          <a:effectLst/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565A5B0-BFE0-F1FA-2EB9-6F04ED5DB6C7}"/>
              </a:ext>
            </a:extLst>
          </p:cNvPr>
          <p:cNvCxnSpPr>
            <a:cxnSpLocks/>
          </p:cNvCxnSpPr>
          <p:nvPr/>
        </p:nvCxnSpPr>
        <p:spPr>
          <a:xfrm>
            <a:off x="895927" y="1700472"/>
            <a:ext cx="0" cy="325529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8113A2-56F1-1AA5-D7C1-D4E072D46FAA}"/>
              </a:ext>
            </a:extLst>
          </p:cNvPr>
          <p:cNvSpPr/>
          <p:nvPr/>
        </p:nvSpPr>
        <p:spPr>
          <a:xfrm>
            <a:off x="8048207" y="664442"/>
            <a:ext cx="847865" cy="823417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25B540A-91A2-1B9D-3A55-3E0BA43B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450" y="729087"/>
            <a:ext cx="757720" cy="693313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7837054" y="1028016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170022" y="497872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951758" y="2111715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8408051" y="515205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4" name="설명선: 선(테두리 및 강조선) 53">
            <a:extLst>
              <a:ext uri="{FF2B5EF4-FFF2-40B4-BE49-F238E27FC236}">
                <a16:creationId xmlns:a16="http://schemas.microsoft.com/office/drawing/2014/main" id="{178EE378-063A-D5DA-5798-1E913C7DADD8}"/>
              </a:ext>
            </a:extLst>
          </p:cNvPr>
          <p:cNvSpPr/>
          <p:nvPr/>
        </p:nvSpPr>
        <p:spPr>
          <a:xfrm>
            <a:off x="8449424" y="162587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1333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5AAFCBC-B560-A122-9832-21BDC2D2624D}"/>
              </a:ext>
            </a:extLst>
          </p:cNvPr>
          <p:cNvSpPr/>
          <p:nvPr/>
        </p:nvSpPr>
        <p:spPr>
          <a:xfrm>
            <a:off x="8449424" y="2761674"/>
            <a:ext cx="460378" cy="458197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DC94A01-399B-0EF8-D270-4F19631F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39" y="2807145"/>
            <a:ext cx="432577" cy="375742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AA67145-8161-284B-4B9F-542D6AED42E5}"/>
              </a:ext>
            </a:extLst>
          </p:cNvPr>
          <p:cNvCxnSpPr>
            <a:cxnSpLocks/>
          </p:cNvCxnSpPr>
          <p:nvPr/>
        </p:nvCxnSpPr>
        <p:spPr>
          <a:xfrm>
            <a:off x="8593115" y="1950509"/>
            <a:ext cx="139350" cy="732853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180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DCFEBFB6-EB53-E42A-2771-8D738D39C5D1}"/>
              </a:ext>
            </a:extLst>
          </p:cNvPr>
          <p:cNvGrpSpPr/>
          <p:nvPr/>
        </p:nvGrpSpPr>
        <p:grpSpPr>
          <a:xfrm>
            <a:off x="1584840" y="751113"/>
            <a:ext cx="6186880" cy="5715002"/>
            <a:chOff x="442854" y="1039384"/>
            <a:chExt cx="4179462" cy="382568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D7637BF-F93C-23B8-0EC8-00462B99D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470" b="35304"/>
            <a:stretch/>
          </p:blipFill>
          <p:spPr>
            <a:xfrm>
              <a:off x="442854" y="4379286"/>
              <a:ext cx="3973313" cy="48578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09EC33-4421-2152-2B13-16962E5A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4" b="39810"/>
            <a:stretch/>
          </p:blipFill>
          <p:spPr>
            <a:xfrm>
              <a:off x="486659" y="1039384"/>
              <a:ext cx="4135657" cy="3356383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43097"/>
              </p:ext>
            </p:extLst>
          </p:nvPr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7577888" y="1836839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7577887" y="2418248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314727" y="267802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80886"/>
              <a:gd name="adj4" fmla="val 1859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125059" y="486507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270975" y="499902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656216" y="589456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무가당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무가당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647514-D9F7-ACC8-BD8F-6957752D9D24}"/>
              </a:ext>
            </a:extLst>
          </p:cNvPr>
          <p:cNvSpPr/>
          <p:nvPr/>
        </p:nvSpPr>
        <p:spPr>
          <a:xfrm>
            <a:off x="9180945" y="665017"/>
            <a:ext cx="2798579" cy="80678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65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6A5BEE-B78F-B6A8-403A-A58DE57BA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3" b="30037"/>
          <a:stretch/>
        </p:blipFill>
        <p:spPr>
          <a:xfrm>
            <a:off x="781944" y="852613"/>
            <a:ext cx="7307767" cy="573484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7946019" y="1161966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7920060" y="1849940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761467" y="184299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80886"/>
              <a:gd name="adj4" fmla="val 1859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83726" y="475996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545427" y="4798870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333998" y="608567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단백질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단백질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C744F4-D8E3-BE5C-326A-8A9C292A1901}"/>
              </a:ext>
            </a:extLst>
          </p:cNvPr>
          <p:cNvSpPr/>
          <p:nvPr/>
        </p:nvSpPr>
        <p:spPr>
          <a:xfrm>
            <a:off x="9180945" y="665017"/>
            <a:ext cx="2798579" cy="80678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54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E1B90AE-80A9-9891-F36C-162002CDA092}"/>
              </a:ext>
            </a:extLst>
          </p:cNvPr>
          <p:cNvGrpSpPr/>
          <p:nvPr/>
        </p:nvGrpSpPr>
        <p:grpSpPr>
          <a:xfrm>
            <a:off x="932801" y="664442"/>
            <a:ext cx="7174495" cy="5801673"/>
            <a:chOff x="932801" y="664442"/>
            <a:chExt cx="7174495" cy="58016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486534C-D27B-255E-E6DE-C7D21B123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264" y="664442"/>
              <a:ext cx="7092863" cy="49623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7B0B95-DE66-328F-DFF6-E04A059E8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298"/>
            <a:stretch/>
          </p:blipFill>
          <p:spPr>
            <a:xfrm>
              <a:off x="932801" y="5654178"/>
              <a:ext cx="7174495" cy="811937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8113160" y="989291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8130402" y="1674928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98848" y="209754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41878"/>
              <a:gd name="adj4" fmla="val 24956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83726" y="475996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79425"/>
              <a:gd name="adj4" fmla="val 25966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783674" y="4626019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595256" y="5901518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도시락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도시락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F2A794-8C5F-6EEC-88FD-50E45DA4427C}"/>
              </a:ext>
            </a:extLst>
          </p:cNvPr>
          <p:cNvSpPr/>
          <p:nvPr/>
        </p:nvSpPr>
        <p:spPr>
          <a:xfrm>
            <a:off x="9180945" y="665017"/>
            <a:ext cx="2798579" cy="80678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5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78E419-17F0-F817-C70B-289E1E5F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34" y="739900"/>
            <a:ext cx="7174495" cy="592565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68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75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8121241" y="1046909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80115"/>
              <a:gd name="adj4" fmla="val -1292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8121240" y="1851007"/>
            <a:ext cx="287383" cy="267900"/>
          </a:xfrm>
          <a:prstGeom prst="accentBorderCallout1">
            <a:avLst>
              <a:gd name="adj1" fmla="val 44537"/>
              <a:gd name="adj2" fmla="val -14791"/>
              <a:gd name="adj3" fmla="val 10319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22663" y="223149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58131"/>
              <a:gd name="adj4" fmla="val 22532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717327" y="290046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807067" y="4767424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57202"/>
              <a:gd name="adj4" fmla="val -585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477857" y="6102453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2479"/>
              <a:gd name="adj4" fmla="val -1375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21C4BE-8F09-2E71-EF1E-D42AD870356C}"/>
              </a:ext>
            </a:extLst>
          </p:cNvPr>
          <p:cNvSpPr/>
          <p:nvPr/>
        </p:nvSpPr>
        <p:spPr>
          <a:xfrm>
            <a:off x="9180945" y="665017"/>
            <a:ext cx="2798579" cy="80678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카테고리별 판매 화면은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판매하므로 동일한 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BF50EA-91A8-89CC-BFDB-DAA8873A41BA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기타 카테고리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2B4A64-A2D6-647F-8AB6-324A5E18F42A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6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457573-D805-2B57-8228-037FB77CD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/>
          <a:stretch/>
        </p:blipFill>
        <p:spPr>
          <a:xfrm>
            <a:off x="1325368" y="534555"/>
            <a:ext cx="6960678" cy="538801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27150" y="152333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4605"/>
              <a:gd name="adj4" fmla="val 27078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126259" y="356788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970185" y="520072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06120"/>
              <a:gd name="adj4" fmla="val 276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7711440" y="5214716"/>
            <a:ext cx="287383" cy="267900"/>
          </a:xfrm>
          <a:prstGeom prst="accentBorderCallout1">
            <a:avLst>
              <a:gd name="adj1" fmla="val 34785"/>
              <a:gd name="adj2" fmla="val -17821"/>
              <a:gd name="adj3" fmla="val -79859"/>
              <a:gd name="adj4" fmla="val -9487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5952308" y="6189495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53321"/>
              <a:gd name="adj4" fmla="val -16154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신상품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신상품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12F70-C563-4502-F5FA-93CE016A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229" y="6122026"/>
            <a:ext cx="1627006" cy="41241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9147E1F-5C4C-B5CE-A2BF-BF454C53A267}"/>
              </a:ext>
            </a:extLst>
          </p:cNvPr>
          <p:cNvSpPr/>
          <p:nvPr/>
        </p:nvSpPr>
        <p:spPr>
          <a:xfrm>
            <a:off x="9180945" y="665017"/>
            <a:ext cx="2798579" cy="806783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신상품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/ 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할인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/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베스트별 판매 화면 또한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판매하는 동일한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4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26334A-E929-7C3A-5B37-C34C4BA4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07" y="6190747"/>
            <a:ext cx="2056583" cy="4371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C8F1F9-83D2-5B4F-8652-D4CB7635F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77" y="510021"/>
            <a:ext cx="6482396" cy="582687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7"/>
            <a:ext cx="2798579" cy="806783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신상품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/ 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할인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/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베스트별 판매 화면 또한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판매하는 동일한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44905"/>
              </p:ext>
            </p:extLst>
          </p:nvPr>
        </p:nvGraphicFramePr>
        <p:xfrm>
          <a:off x="9011503" y="1584292"/>
          <a:ext cx="3137462" cy="155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43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전체보기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별 할인상품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이미지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70590" y="84651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861"/>
              <a:gd name="adj4" fmla="val 4616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40243" y="188607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3794" y="322905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861"/>
              <a:gd name="adj4" fmla="val 2556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86460" y="5343701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549474" y="4838331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842562" y="633216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46722"/>
              <a:gd name="adj4" fmla="val -1830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할인상품 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40851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할인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4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042212-705F-BF5C-C048-F14DA43F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07" y="6190747"/>
            <a:ext cx="2056583" cy="4371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559E7A-7EB1-F23C-9B0A-F52380DD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16" y="557260"/>
            <a:ext cx="6229024" cy="56416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140823" y="79432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09371"/>
              <a:gd name="adj4" fmla="val 42835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58921" y="175001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24237" y="365957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12622"/>
              <a:gd name="adj4" fmla="val 2556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144968" y="5301248"/>
            <a:ext cx="287383" cy="267900"/>
          </a:xfrm>
          <a:prstGeom prst="accentBorderCallout1">
            <a:avLst>
              <a:gd name="adj1" fmla="val 31535"/>
              <a:gd name="adj2" fmla="val 115512"/>
              <a:gd name="adj3" fmla="val 37166"/>
              <a:gd name="adj4" fmla="val 22027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7517664" y="5167298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-40948"/>
              <a:gd name="adj4" fmla="val -12518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베스트 상품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베스트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AAAB1D89-066B-314B-0454-9E4D028427FE}"/>
              </a:ext>
            </a:extLst>
          </p:cNvPr>
          <p:cNvSpPr/>
          <p:nvPr/>
        </p:nvSpPr>
        <p:spPr>
          <a:xfrm>
            <a:off x="5842562" y="633216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46722"/>
              <a:gd name="adj4" fmla="val -1830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graphicFrame>
        <p:nvGraphicFramePr>
          <p:cNvPr id="11" name="표 17">
            <a:extLst>
              <a:ext uri="{FF2B5EF4-FFF2-40B4-BE49-F238E27FC236}">
                <a16:creationId xmlns:a16="http://schemas.microsoft.com/office/drawing/2014/main" id="{07DD90D5-E35B-CD63-1A41-A381760DF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25327"/>
              </p:ext>
            </p:extLst>
          </p:nvPr>
        </p:nvGraphicFramePr>
        <p:xfrm>
          <a:off x="9011503" y="1523330"/>
          <a:ext cx="3137462" cy="155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43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전체보기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별 할인상품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이미지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502AE5-F121-21B5-9909-F48A3B181009}"/>
              </a:ext>
            </a:extLst>
          </p:cNvPr>
          <p:cNvSpPr/>
          <p:nvPr/>
        </p:nvSpPr>
        <p:spPr>
          <a:xfrm>
            <a:off x="9180945" y="665017"/>
            <a:ext cx="2798579" cy="806783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신상품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/ 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할인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/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베스트별 판매 화면 또한 </a:t>
            </a:r>
            <a:b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</a:b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각각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3*3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개의 상품을 판매하는 동일한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형식이므로 상단의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3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상품만 기재함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57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99CFA2-06E8-B59D-68F0-6BBC93D7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51" y="1159029"/>
            <a:ext cx="8483838" cy="494376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7"/>
            <a:ext cx="2906550" cy="1137657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헤더 메뉴바의 </a:t>
            </a:r>
            <a:r>
              <a:rPr lang="en-US" altLang="ko-KR" sz="1000" dirty="0">
                <a:solidFill>
                  <a:srgbClr val="FE7477"/>
                </a:solidFill>
                <a:latin typeface="Bahnschrift" panose="020B0502040204020203" pitchFamily="34" charset="0"/>
              </a:rPr>
              <a:t>‘</a:t>
            </a:r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이벤트</a:t>
            </a:r>
            <a:r>
              <a:rPr lang="en-US" altLang="ko-KR" sz="1000" dirty="0">
                <a:solidFill>
                  <a:srgbClr val="FE7477"/>
                </a:solidFill>
                <a:latin typeface="Bahnschrift" panose="020B0502040204020203" pitchFamily="34" charset="0"/>
              </a:rPr>
              <a:t>＇</a:t>
            </a:r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를 누르면 </a:t>
            </a:r>
            <a:endParaRPr lang="en-US" altLang="ko-KR" sz="10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공지사항 페이지로 연결 됨</a:t>
            </a:r>
            <a:endParaRPr lang="en-US" altLang="ko-KR" sz="10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altLang="ko-KR" sz="1000" dirty="0">
                <a:solidFill>
                  <a:srgbClr val="FE7477"/>
                </a:solidFill>
                <a:latin typeface="Bahnschrift" panose="020B0502040204020203" pitchFamily="34" charset="0"/>
              </a:rPr>
              <a:t>-&gt; </a:t>
            </a:r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공지사항에서 이벤트 공지를 하기 때문</a:t>
            </a:r>
            <a:endParaRPr lang="en-US" altLang="ko-KR" sz="10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endParaRPr lang="en-US" altLang="ko-KR" sz="10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rgbClr val="FE7477"/>
                </a:solidFill>
                <a:latin typeface="Bahnschrift" panose="020B0502040204020203" pitchFamily="34" charset="0"/>
              </a:rPr>
              <a:t>최근 공지사항 게시글부터 조회 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490695"/>
              </p:ext>
            </p:extLst>
          </p:nvPr>
        </p:nvGraphicFramePr>
        <p:xfrm>
          <a:off x="9001789" y="1946364"/>
          <a:ext cx="3137462" cy="1733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7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 사이드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공지사항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 사이드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자주하는 질문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 사이드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7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소개글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342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한 줄 클릭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해당 공지사항 상세보기 페이지로 연결 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400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한 페이지에는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개의 게시글이 게시되며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그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이후의게시글들은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다음으로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처리 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68814" y="329359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83365"/>
              <a:gd name="adj4" fmla="val 22835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68814" y="378454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68813" y="424871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8600"/>
              <a:gd name="adj4" fmla="val 2344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383048" y="2843558"/>
            <a:ext cx="287383" cy="267900"/>
          </a:xfrm>
          <a:prstGeom prst="accentBorderCallout1">
            <a:avLst>
              <a:gd name="adj1" fmla="val 41286"/>
              <a:gd name="adj2" fmla="val -17821"/>
              <a:gd name="adj3" fmla="val 43668"/>
              <a:gd name="adj4" fmla="val -15548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2163745" y="4711581"/>
            <a:ext cx="287383" cy="267900"/>
          </a:xfrm>
          <a:prstGeom prst="accentBorderCallout1">
            <a:avLst>
              <a:gd name="adj1" fmla="val 41877"/>
              <a:gd name="adj2" fmla="val 120288"/>
              <a:gd name="adj3" fmla="val 50071"/>
              <a:gd name="adj4" fmla="val 20209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6239356" y="5565021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13454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공지사항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이벤트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74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B042CE-B5C3-4B0B-64D9-A1096FCD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61" y="597149"/>
            <a:ext cx="5836602" cy="618247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815439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공지사항 상세보기 화면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공지사항 내에는 파일 및 이미지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동영상 첨부 가능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9286"/>
              </p:ext>
            </p:extLst>
          </p:nvPr>
        </p:nvGraphicFramePr>
        <p:xfrm>
          <a:off x="9011503" y="1636535"/>
          <a:ext cx="3137462" cy="969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제목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번호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작성일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조회수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목록 가기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271978" y="155650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73613"/>
              <a:gd name="adj4" fmla="val 28290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271977" y="198251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271976" y="240853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74350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544389" y="625597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89177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536405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공지사항 상세보기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268065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이벤트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공지사항 게시글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3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BBA26-AAB8-CB02-3DDD-77BCA6B36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06" y="485398"/>
            <a:ext cx="6501407" cy="631673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자주하는 질문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999675"/>
              </p:ext>
            </p:extLst>
          </p:nvPr>
        </p:nvGraphicFramePr>
        <p:xfrm>
          <a:off x="9011503" y="1523330"/>
          <a:ext cx="3137462" cy="121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질문사항이 있는 고객들을 배려한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연결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자주하는 질문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소개글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질문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답변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761467" y="183849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35376"/>
              <a:gd name="adj4" fmla="val 26774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5656216" y="705393"/>
            <a:ext cx="287383" cy="267900"/>
          </a:xfrm>
          <a:prstGeom prst="accentBorderCallout1">
            <a:avLst>
              <a:gd name="adj1" fmla="val 41286"/>
              <a:gd name="adj2" fmla="val -8730"/>
              <a:gd name="adj3" fmla="val 55828"/>
              <a:gd name="adj4" fmla="val -1284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7618130" y="1766484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47608"/>
              <a:gd name="adj4" fmla="val -15952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7618130" y="2181460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50169"/>
              <a:gd name="adj4" fmla="val -15851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5692633" y="6466115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655161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자주하는 질문 게시판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266324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고객센터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자주하는 질문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4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25E239-EA1E-6053-BF51-D10EDC55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0" y="606441"/>
            <a:ext cx="6356247" cy="60721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- 2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58978"/>
              </p:ext>
            </p:extLst>
          </p:nvPr>
        </p:nvGraphicFramePr>
        <p:xfrm>
          <a:off x="9011503" y="1523330"/>
          <a:ext cx="3137462" cy="484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스크롤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고정되는 헤더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신상품 게시판으로 연결됨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39980" y="66684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7856"/>
              <a:gd name="adj4" fmla="val 28896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539979" y="129591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-54696"/>
              <a:gd name="adj4" fmla="val 111099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68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345CF8-EAA0-D20A-8401-74A445B6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3" y="571290"/>
            <a:ext cx="8361129" cy="597223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1423696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로그인 한 회원만 접근이 가능한 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1:1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문의 게시판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제목을 눌렀을 때 문의 내용과 답변내용이 아래로 슬라이드 되며 노출되는 방식으로 구현함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31778"/>
              </p:ext>
            </p:extLst>
          </p:nvPr>
        </p:nvGraphicFramePr>
        <p:xfrm>
          <a:off x="8999805" y="2496968"/>
          <a:ext cx="3137462" cy="1793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소개글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등록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 폼으로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339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제목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클릭 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내용 노출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답변이 있을 경우에는 답변도 함께 노출 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관리자 답변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관리자의 답변완료 시 답변대기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답변완료로 바뀜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수정 및 삭제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67743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548941" y="915389"/>
            <a:ext cx="287383" cy="267900"/>
          </a:xfrm>
          <a:prstGeom prst="accentBorderCallout1">
            <a:avLst>
              <a:gd name="adj1" fmla="val 41286"/>
              <a:gd name="adj2" fmla="val -11760"/>
              <a:gd name="adj3" fmla="val 50859"/>
              <a:gd name="adj4" fmla="val -10497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6905896" y="145064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654096" y="211646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862"/>
              <a:gd name="adj4" fmla="val 29502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492137" y="250367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7166"/>
              <a:gd name="adj4" fmla="val 414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3492137" y="3525629"/>
            <a:ext cx="287383" cy="267900"/>
          </a:xfrm>
          <a:prstGeom prst="accentBorderCallout1">
            <a:avLst>
              <a:gd name="adj1" fmla="val 38627"/>
              <a:gd name="adj2" fmla="val 111197"/>
              <a:gd name="adj3" fmla="val -5191"/>
              <a:gd name="adj4" fmla="val 28088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8334101" y="2116469"/>
            <a:ext cx="287383" cy="267900"/>
          </a:xfrm>
          <a:prstGeom prst="accentBorderCallout1">
            <a:avLst>
              <a:gd name="adj1" fmla="val 56457"/>
              <a:gd name="adj2" fmla="val -12862"/>
              <a:gd name="adj3" fmla="val 56474"/>
              <a:gd name="adj4" fmla="val -16484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1:1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 리스트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2454236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고객센터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1:1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C836C38F-B91C-8CA0-E389-95686371C2A0}"/>
              </a:ext>
            </a:extLst>
          </p:cNvPr>
          <p:cNvSpPr/>
          <p:nvPr/>
        </p:nvSpPr>
        <p:spPr>
          <a:xfrm>
            <a:off x="8334101" y="2534802"/>
            <a:ext cx="287383" cy="267900"/>
          </a:xfrm>
          <a:prstGeom prst="accentBorderCallout1">
            <a:avLst>
              <a:gd name="adj1" fmla="val 56457"/>
              <a:gd name="adj2" fmla="val -12862"/>
              <a:gd name="adj3" fmla="val 40221"/>
              <a:gd name="adj4" fmla="val -1587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7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759CCC-AA1F-DDEB-0013-C7352098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9" y="1110061"/>
            <a:ext cx="8660678" cy="441116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7"/>
            <a:ext cx="2798579" cy="772901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1:1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문의 작성 화면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유형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제목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, 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내용 모두 작성 안 했을 시 등록버튼 클릭 불가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72841"/>
              </p:ext>
            </p:extLst>
          </p:nvPr>
        </p:nvGraphicFramePr>
        <p:xfrm>
          <a:off x="9011503" y="1523330"/>
          <a:ext cx="3137462" cy="969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문의유형 선택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select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박스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제목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내용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등록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4826724" y="2482885"/>
            <a:ext cx="287383" cy="267900"/>
          </a:xfrm>
          <a:prstGeom prst="accentBorderCallout1">
            <a:avLst>
              <a:gd name="adj1" fmla="val 47788"/>
              <a:gd name="adj2" fmla="val -14791"/>
              <a:gd name="adj3" fmla="val 47608"/>
              <a:gd name="adj4" fmla="val -10497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423319" y="3079154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1402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423318" y="3528351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57360"/>
              <a:gd name="adj4" fmla="val 21017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797787" y="492466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6918"/>
              <a:gd name="adj4" fmla="val 23542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C11AE46-8583-47ED-225F-4280F0D9A166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1:1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 작성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BFA8F83-9627-1EBB-2C00-332A4CF04FE3}"/>
              </a:ext>
            </a:extLst>
          </p:cNvPr>
          <p:cNvSpPr/>
          <p:nvPr/>
        </p:nvSpPr>
        <p:spPr>
          <a:xfrm>
            <a:off x="5174473" y="78375"/>
            <a:ext cx="2454236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고객센터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1:1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1AC3EE-7C75-E456-7249-F2081D55E415}"/>
              </a:ext>
            </a:extLst>
          </p:cNvPr>
          <p:cNvSpPr/>
          <p:nvPr/>
        </p:nvSpPr>
        <p:spPr>
          <a:xfrm>
            <a:off x="5665083" y="1347434"/>
            <a:ext cx="1876540" cy="1317389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C4770C-D2A7-7BA3-85F5-A60C8866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578" y="1437919"/>
            <a:ext cx="1770500" cy="114852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0FAD01-478B-FBE8-B0A8-38DB350180C6}"/>
              </a:ext>
            </a:extLst>
          </p:cNvPr>
          <p:cNvCxnSpPr>
            <a:cxnSpLocks/>
          </p:cNvCxnSpPr>
          <p:nvPr/>
        </p:nvCxnSpPr>
        <p:spPr>
          <a:xfrm flipV="1">
            <a:off x="4432821" y="1908119"/>
            <a:ext cx="1155281" cy="574766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794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4D9B79DB-1624-32D1-39CE-53C29A05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43" y="437604"/>
            <a:ext cx="5621864" cy="631686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724180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한 건 주문에 대한 리스트 조회</a:t>
            </a:r>
            <a:endParaRPr lang="en-US" altLang="ko-KR" sz="1100" dirty="0">
              <a:solidFill>
                <a:srgbClr val="FE7477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최신 순 조회 </a:t>
            </a:r>
            <a:r>
              <a:rPr lang="en-US" altLang="ko-KR" sz="1100" dirty="0">
                <a:solidFill>
                  <a:srgbClr val="FE7477"/>
                </a:solidFill>
                <a:latin typeface="Bahnschrift" panose="020B0502040204020203" pitchFamily="34" charset="0"/>
              </a:rPr>
              <a:t>/ 10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개 당 </a:t>
            </a:r>
            <a:r>
              <a:rPr lang="ko-KR" altLang="en-US" sz="1100" dirty="0" err="1">
                <a:solidFill>
                  <a:srgbClr val="FE7477"/>
                </a:solidFill>
                <a:latin typeface="Bahnschrift" panose="020B0502040204020203" pitchFamily="34" charset="0"/>
              </a:rPr>
              <a:t>페이징</a:t>
            </a:r>
            <a:r>
              <a:rPr lang="ko-KR" altLang="en-US" sz="1100" dirty="0">
                <a:solidFill>
                  <a:srgbClr val="FE7477"/>
                </a:solidFill>
                <a:latin typeface="Bahnschrift" panose="020B0502040204020203" pitchFamily="34" charset="0"/>
              </a:rPr>
              <a:t>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39025"/>
              </p:ext>
            </p:extLst>
          </p:nvPr>
        </p:nvGraphicFramePr>
        <p:xfrm>
          <a:off x="9011503" y="1523330"/>
          <a:ext cx="3137462" cy="3214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주문내역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찜한상품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배송지관리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리뷰관리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쿠폰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마이페이지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사이드메뉴바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중 내정보수정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주문내역 게시판명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설명글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721885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주문날짜 및 시간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39863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배송상태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 준비중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 중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배송완료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57501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주문상세보기 화면으로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586160"/>
                  </a:ext>
                </a:extLst>
              </a:tr>
              <a:tr h="45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상품명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주문 상품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‘,’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 구분하여 전체 출력함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주문번호 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결제방법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카카오페이로 통일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 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결제금액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주문한 상품의 합계 산출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01874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개 당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처리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682454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481116" y="932945"/>
            <a:ext cx="177268" cy="186482"/>
          </a:xfrm>
          <a:prstGeom prst="accentBorderCallout1">
            <a:avLst>
              <a:gd name="adj1" fmla="val 34785"/>
              <a:gd name="adj2" fmla="val 112482"/>
              <a:gd name="adj3" fmla="val 47608"/>
              <a:gd name="adj4" fmla="val 3041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481116" y="1202634"/>
            <a:ext cx="225437" cy="186564"/>
          </a:xfrm>
          <a:prstGeom prst="accentBorderCallout1">
            <a:avLst>
              <a:gd name="adj1" fmla="val 34785"/>
              <a:gd name="adj2" fmla="val 112482"/>
              <a:gd name="adj3" fmla="val 73667"/>
              <a:gd name="adj4" fmla="val 24295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505199" y="1436007"/>
            <a:ext cx="177269" cy="186482"/>
          </a:xfrm>
          <a:prstGeom prst="accentBorderCallout1">
            <a:avLst>
              <a:gd name="adj1" fmla="val 34785"/>
              <a:gd name="adj2" fmla="val 112482"/>
              <a:gd name="adj3" fmla="val 83230"/>
              <a:gd name="adj4" fmla="val 31384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508792" y="1679769"/>
            <a:ext cx="162824" cy="204688"/>
          </a:xfrm>
          <a:prstGeom prst="accentBorderCallout1">
            <a:avLst>
              <a:gd name="adj1" fmla="val 34785"/>
              <a:gd name="adj2" fmla="val 112482"/>
              <a:gd name="adj3" fmla="val 70629"/>
              <a:gd name="adj4" fmla="val 30424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501569" y="1949540"/>
            <a:ext cx="177269" cy="204688"/>
          </a:xfrm>
          <a:prstGeom prst="accentBorderCallout1">
            <a:avLst>
              <a:gd name="adj1" fmla="val 32365"/>
              <a:gd name="adj2" fmla="val 121478"/>
              <a:gd name="adj3" fmla="val 58818"/>
              <a:gd name="adj4" fmla="val 29928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494819" y="2228095"/>
            <a:ext cx="177268" cy="186482"/>
          </a:xfrm>
          <a:prstGeom prst="accentBorderCallout1">
            <a:avLst>
              <a:gd name="adj1" fmla="val 44690"/>
              <a:gd name="adj2" fmla="val 124693"/>
              <a:gd name="adj3" fmla="val 49467"/>
              <a:gd name="adj4" fmla="val 28275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주문내역 리스트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2536967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마이페이지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주문내역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설명선: 선(테두리 및 강조선) 12">
            <a:extLst>
              <a:ext uri="{FF2B5EF4-FFF2-40B4-BE49-F238E27FC236}">
                <a16:creationId xmlns:a16="http://schemas.microsoft.com/office/drawing/2014/main" id="{FD4560A2-173F-A61E-90C6-E549680C792F}"/>
              </a:ext>
            </a:extLst>
          </p:cNvPr>
          <p:cNvSpPr/>
          <p:nvPr/>
        </p:nvSpPr>
        <p:spPr>
          <a:xfrm>
            <a:off x="7557742" y="1443123"/>
            <a:ext cx="410494" cy="236646"/>
          </a:xfrm>
          <a:prstGeom prst="accentBorderCallout1">
            <a:avLst>
              <a:gd name="adj1" fmla="val 31535"/>
              <a:gd name="adj2" fmla="val -17821"/>
              <a:gd name="adj3" fmla="val 37166"/>
              <a:gd name="adj4" fmla="val -17089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8" name="설명선: 선(테두리 및 강조선) 17">
            <a:extLst>
              <a:ext uri="{FF2B5EF4-FFF2-40B4-BE49-F238E27FC236}">
                <a16:creationId xmlns:a16="http://schemas.microsoft.com/office/drawing/2014/main" id="{11EB01B9-144F-D37B-E9C0-FCFED8F36E6B}"/>
              </a:ext>
            </a:extLst>
          </p:cNvPr>
          <p:cNvSpPr/>
          <p:nvPr/>
        </p:nvSpPr>
        <p:spPr>
          <a:xfrm>
            <a:off x="3805472" y="1317684"/>
            <a:ext cx="211153" cy="236646"/>
          </a:xfrm>
          <a:prstGeom prst="accentBorderCallout1">
            <a:avLst>
              <a:gd name="adj1" fmla="val 45825"/>
              <a:gd name="adj2" fmla="val -19495"/>
              <a:gd name="adj3" fmla="val 55444"/>
              <a:gd name="adj4" fmla="val -10882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9" name="설명선: 선(테두리 및 강조선) 18">
            <a:extLst>
              <a:ext uri="{FF2B5EF4-FFF2-40B4-BE49-F238E27FC236}">
                <a16:creationId xmlns:a16="http://schemas.microsoft.com/office/drawing/2014/main" id="{FE1FA05E-4DB8-305E-B1AB-D8C3385ACFCD}"/>
              </a:ext>
            </a:extLst>
          </p:cNvPr>
          <p:cNvSpPr/>
          <p:nvPr/>
        </p:nvSpPr>
        <p:spPr>
          <a:xfrm>
            <a:off x="4190997" y="1035879"/>
            <a:ext cx="200296" cy="178563"/>
          </a:xfrm>
          <a:prstGeom prst="accentBorderCallout1">
            <a:avLst>
              <a:gd name="adj1" fmla="val 64047"/>
              <a:gd name="adj2" fmla="val -13605"/>
              <a:gd name="adj3" fmla="val 102176"/>
              <a:gd name="adj4" fmla="val -19672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2" name="설명선: 선(테두리 및 강조선) 21">
            <a:extLst>
              <a:ext uri="{FF2B5EF4-FFF2-40B4-BE49-F238E27FC236}">
                <a16:creationId xmlns:a16="http://schemas.microsoft.com/office/drawing/2014/main" id="{7F8824DC-1787-2464-6C0F-5B469908F494}"/>
              </a:ext>
            </a:extLst>
          </p:cNvPr>
          <p:cNvSpPr/>
          <p:nvPr/>
        </p:nvSpPr>
        <p:spPr>
          <a:xfrm>
            <a:off x="5162502" y="648769"/>
            <a:ext cx="186726" cy="204688"/>
          </a:xfrm>
          <a:prstGeom prst="accentBorderCallout1">
            <a:avLst>
              <a:gd name="adj1" fmla="val 51804"/>
              <a:gd name="adj2" fmla="val -18105"/>
              <a:gd name="adj3" fmla="val 45102"/>
              <a:gd name="adj4" fmla="val -16706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4" name="설명선: 선(테두리 및 강조선) 23">
            <a:extLst>
              <a:ext uri="{FF2B5EF4-FFF2-40B4-BE49-F238E27FC236}">
                <a16:creationId xmlns:a16="http://schemas.microsoft.com/office/drawing/2014/main" id="{2928FD1C-4750-DE33-6B96-602BECB42C0E}"/>
              </a:ext>
            </a:extLst>
          </p:cNvPr>
          <p:cNvSpPr/>
          <p:nvPr/>
        </p:nvSpPr>
        <p:spPr>
          <a:xfrm>
            <a:off x="4113609" y="6347792"/>
            <a:ext cx="410494" cy="236646"/>
          </a:xfrm>
          <a:prstGeom prst="accentBorderCallout1">
            <a:avLst>
              <a:gd name="adj1" fmla="val 46255"/>
              <a:gd name="adj2" fmla="val 111590"/>
              <a:gd name="adj3" fmla="val 48206"/>
              <a:gd name="adj4" fmla="val 17915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E26DF25B-FAAF-1C0D-CE5D-8454E269239C}"/>
              </a:ext>
            </a:extLst>
          </p:cNvPr>
          <p:cNvSpPr/>
          <p:nvPr/>
        </p:nvSpPr>
        <p:spPr>
          <a:xfrm>
            <a:off x="5179684" y="1831217"/>
            <a:ext cx="410494" cy="236646"/>
          </a:xfrm>
          <a:prstGeom prst="accentBorderCallout1">
            <a:avLst>
              <a:gd name="adj1" fmla="val 42575"/>
              <a:gd name="adj2" fmla="val -11457"/>
              <a:gd name="adj3" fmla="val 48206"/>
              <a:gd name="adj4" fmla="val -7967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03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468CEA8D-9B50-D3A5-29C8-DF2044CA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311" y="1750389"/>
            <a:ext cx="4328605" cy="46346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EB60F2-1FF2-9291-696B-AFC10013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7" y="547891"/>
            <a:ext cx="4277195" cy="314755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주문내역 상세 보기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49500"/>
              </p:ext>
            </p:extLst>
          </p:nvPr>
        </p:nvGraphicFramePr>
        <p:xfrm>
          <a:off x="9011503" y="1523330"/>
          <a:ext cx="3137462" cy="30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주문번호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 및 상품에 대한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 게시판으로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구매수량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 상태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 정보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총 상품 가격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디폴트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3000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원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총 결제 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총 상품 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+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 방법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주문정보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운송장 번호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주문자명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보내는분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결제일시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배송정보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받는 분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핸드폰번호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주소</a:t>
                      </a:r>
                      <a:endParaRPr lang="en-US" altLang="ko-KR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받는 장소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805847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97131" y="1082020"/>
            <a:ext cx="287383" cy="267900"/>
          </a:xfrm>
          <a:prstGeom prst="accentBorderCallout1">
            <a:avLst>
              <a:gd name="adj1" fmla="val 51038"/>
              <a:gd name="adj2" fmla="val -14791"/>
              <a:gd name="adj3" fmla="val 76864"/>
              <a:gd name="adj4" fmla="val -5649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2307937" y="111343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5580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423319" y="1573526"/>
            <a:ext cx="287383" cy="267900"/>
          </a:xfrm>
          <a:prstGeom prst="accentBorderCallout1">
            <a:avLst>
              <a:gd name="adj1" fmla="val 44537"/>
              <a:gd name="adj2" fmla="val -17821"/>
              <a:gd name="adj3" fmla="val 57360"/>
              <a:gd name="adj4" fmla="val -6558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3143262" y="157352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172"/>
              <a:gd name="adj4" fmla="val 19300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5233564" y="182558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5205801" y="3272318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85730"/>
              <a:gd name="adj4" fmla="val -8303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설명선: 선(테두리 및 강조선) 12">
            <a:extLst>
              <a:ext uri="{FF2B5EF4-FFF2-40B4-BE49-F238E27FC236}">
                <a16:creationId xmlns:a16="http://schemas.microsoft.com/office/drawing/2014/main" id="{D4D14FC9-CCE5-BB31-C06D-1B6E114643A1}"/>
              </a:ext>
            </a:extLst>
          </p:cNvPr>
          <p:cNvSpPr/>
          <p:nvPr/>
        </p:nvSpPr>
        <p:spPr>
          <a:xfrm>
            <a:off x="5267004" y="4853003"/>
            <a:ext cx="186726" cy="204688"/>
          </a:xfrm>
          <a:prstGeom prst="accentBorderCallout1">
            <a:avLst>
              <a:gd name="adj1" fmla="val 51804"/>
              <a:gd name="adj2" fmla="val -18105"/>
              <a:gd name="adj3" fmla="val 45102"/>
              <a:gd name="adj4" fmla="val -16706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8BC09D-CC2A-E18A-4D70-8D3112FDAA11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주문내역 상세 보기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A2ACEFD-D357-9936-906A-C5D6D260C384}"/>
              </a:ext>
            </a:extLst>
          </p:cNvPr>
          <p:cNvSpPr/>
          <p:nvPr/>
        </p:nvSpPr>
        <p:spPr>
          <a:xfrm>
            <a:off x="5174472" y="78375"/>
            <a:ext cx="3269676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마이페이지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주문내역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주문상세</a:t>
            </a:r>
          </a:p>
        </p:txBody>
      </p:sp>
    </p:spTree>
    <p:extLst>
      <p:ext uri="{BB962C8B-B14F-4D97-AF65-F5344CB8AC3E}">
        <p14:creationId xmlns:p14="http://schemas.microsoft.com/office/powerpoint/2010/main" val="1156474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810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169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212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555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11503" y="1523330"/>
          <a:ext cx="3137462" cy="145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사이트 로고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검색창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고객센터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호버시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배송지 등록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할인상품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9191971" y="342345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9327866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0371908" y="488415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>
            <a:off x="10137010" y="3517234"/>
            <a:ext cx="211153" cy="80348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0711543" y="411476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1216974" y="3427543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63073"/>
              <a:gd name="adj4" fmla="val -8881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0371907" y="5988076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9311"/>
              <a:gd name="adj4" fmla="val -25272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757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1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DE560E-6DF2-339F-B78B-BF452031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6" y="794329"/>
            <a:ext cx="8513588" cy="555413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- 3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28832"/>
              </p:ext>
            </p:extLst>
          </p:nvPr>
        </p:nvGraphicFramePr>
        <p:xfrm>
          <a:off x="9011503" y="1523330"/>
          <a:ext cx="3137462" cy="969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베스트 상품 슬라이드 배너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 알림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공지사항으로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1:1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문의로 연결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TOP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맨 위로 이동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68819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44676" y="125543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90638"/>
              <a:gd name="adj4" fmla="val 26471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2360022" y="389472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17591"/>
              <a:gd name="adj4" fmla="val 23523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335280" y="53346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70362"/>
              <a:gd name="adj4" fmla="val 2616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1804A44C-4271-FC61-8B3B-2BFD4290C617}"/>
              </a:ext>
            </a:extLst>
          </p:cNvPr>
          <p:cNvSpPr/>
          <p:nvPr/>
        </p:nvSpPr>
        <p:spPr>
          <a:xfrm>
            <a:off x="7711440" y="520072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121684"/>
              <a:gd name="adj4" fmla="val 22936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19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1413164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4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1/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/>
        </p:nvGraphicFramePr>
        <p:xfrm>
          <a:off x="9008358" y="2245665"/>
          <a:ext cx="313746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54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3D33F-C4BF-791F-2194-C2D74970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58" y="437604"/>
            <a:ext cx="5112943" cy="649224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회원가입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35783"/>
              </p:ext>
            </p:extLst>
          </p:nvPr>
        </p:nvGraphicFramePr>
        <p:xfrm>
          <a:off x="9011503" y="1523330"/>
          <a:ext cx="3137462" cy="339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사용할 아이디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중복확인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확인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입력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인증 후 입력 자동으로 입력 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인증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모달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9267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휴대폰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87015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주소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789354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주소검색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API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12572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성별 입력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(default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선택 안함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814614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생년월일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80596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이용약관동의 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16816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가입하기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485098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1581032" y="1295916"/>
            <a:ext cx="186726" cy="226016"/>
          </a:xfrm>
          <a:prstGeom prst="accentBorderCallout1">
            <a:avLst>
              <a:gd name="adj1" fmla="val 34785"/>
              <a:gd name="adj2" fmla="val 126474"/>
              <a:gd name="adj3" fmla="val 51928"/>
              <a:gd name="adj4" fmla="val 34609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6706331" y="1341634"/>
            <a:ext cx="186726" cy="180298"/>
          </a:xfrm>
          <a:prstGeom prst="accentBorderCallout1">
            <a:avLst>
              <a:gd name="adj1" fmla="val 44446"/>
              <a:gd name="adj2" fmla="val -22769"/>
              <a:gd name="adj3" fmla="val 60474"/>
              <a:gd name="adj4" fmla="val -19850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1611004" y="1670690"/>
            <a:ext cx="156754" cy="166818"/>
          </a:xfrm>
          <a:prstGeom prst="accentBorderCallout1">
            <a:avLst>
              <a:gd name="adj1" fmla="val 34785"/>
              <a:gd name="adj2" fmla="val 112482"/>
              <a:gd name="adj3" fmla="val 65348"/>
              <a:gd name="adj4" fmla="val 43138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1611004" y="2004858"/>
            <a:ext cx="190654" cy="186096"/>
          </a:xfrm>
          <a:prstGeom prst="accentBorderCallout1">
            <a:avLst>
              <a:gd name="adj1" fmla="val 34785"/>
              <a:gd name="adj2" fmla="val 112482"/>
              <a:gd name="adj3" fmla="val 66375"/>
              <a:gd name="adj4" fmla="val 33353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1628281" y="2339712"/>
            <a:ext cx="211153" cy="186096"/>
          </a:xfrm>
          <a:prstGeom prst="accentBorderCallout1">
            <a:avLst>
              <a:gd name="adj1" fmla="val 54487"/>
              <a:gd name="adj2" fmla="val 120026"/>
              <a:gd name="adj3" fmla="val 67753"/>
              <a:gd name="adj4" fmla="val 31948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1611005" y="2655288"/>
            <a:ext cx="190654" cy="204688"/>
          </a:xfrm>
          <a:prstGeom prst="accentBorderCallout1">
            <a:avLst>
              <a:gd name="adj1" fmla="val 38674"/>
              <a:gd name="adj2" fmla="val 124170"/>
              <a:gd name="adj3" fmla="val 82145"/>
              <a:gd name="adj4" fmla="val 36848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71858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04B51A8C-27F2-3574-FD33-2064823928B5}"/>
              </a:ext>
            </a:extLst>
          </p:cNvPr>
          <p:cNvSpPr/>
          <p:nvPr/>
        </p:nvSpPr>
        <p:spPr>
          <a:xfrm>
            <a:off x="6612968" y="3383284"/>
            <a:ext cx="410494" cy="236646"/>
          </a:xfrm>
          <a:prstGeom prst="accentBorderCallout1">
            <a:avLst>
              <a:gd name="adj1" fmla="val 31535"/>
              <a:gd name="adj2" fmla="val -17821"/>
              <a:gd name="adj3" fmla="val 37166"/>
              <a:gd name="adj4" fmla="val -17089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1" name="설명선: 선(테두리 및 강조선) 10">
            <a:extLst>
              <a:ext uri="{FF2B5EF4-FFF2-40B4-BE49-F238E27FC236}">
                <a16:creationId xmlns:a16="http://schemas.microsoft.com/office/drawing/2014/main" id="{1268DCE6-9A20-015C-9B0E-E84D2185DB08}"/>
              </a:ext>
            </a:extLst>
          </p:cNvPr>
          <p:cNvSpPr/>
          <p:nvPr/>
        </p:nvSpPr>
        <p:spPr>
          <a:xfrm>
            <a:off x="1680581" y="3280588"/>
            <a:ext cx="211153" cy="236646"/>
          </a:xfrm>
          <a:prstGeom prst="accentBorderCallout1">
            <a:avLst>
              <a:gd name="adj1" fmla="val 34785"/>
              <a:gd name="adj2" fmla="val 112482"/>
              <a:gd name="adj3" fmla="val 84884"/>
              <a:gd name="adj4" fmla="val 27885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3" name="설명선: 선(테두리 및 강조선) 12">
            <a:extLst>
              <a:ext uri="{FF2B5EF4-FFF2-40B4-BE49-F238E27FC236}">
                <a16:creationId xmlns:a16="http://schemas.microsoft.com/office/drawing/2014/main" id="{9D9FDE17-B5C1-A4E5-AFC7-C9822F0EC6FC}"/>
              </a:ext>
            </a:extLst>
          </p:cNvPr>
          <p:cNvSpPr/>
          <p:nvPr/>
        </p:nvSpPr>
        <p:spPr>
          <a:xfrm>
            <a:off x="1636663" y="2999904"/>
            <a:ext cx="200296" cy="178563"/>
          </a:xfrm>
          <a:prstGeom prst="accentBorderCallout1">
            <a:avLst>
              <a:gd name="adj1" fmla="val 34785"/>
              <a:gd name="adj2" fmla="val 112482"/>
              <a:gd name="adj3" fmla="val 92422"/>
              <a:gd name="adj4" fmla="val 325017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8" name="설명선: 선(테두리 및 강조선) 17">
            <a:extLst>
              <a:ext uri="{FF2B5EF4-FFF2-40B4-BE49-F238E27FC236}">
                <a16:creationId xmlns:a16="http://schemas.microsoft.com/office/drawing/2014/main" id="{8DCEBF10-3B85-9755-9F57-F198E10D42DC}"/>
              </a:ext>
            </a:extLst>
          </p:cNvPr>
          <p:cNvSpPr/>
          <p:nvPr/>
        </p:nvSpPr>
        <p:spPr>
          <a:xfrm>
            <a:off x="6612968" y="2711913"/>
            <a:ext cx="186726" cy="204688"/>
          </a:xfrm>
          <a:prstGeom prst="accentBorderCallout1">
            <a:avLst>
              <a:gd name="adj1" fmla="val 51804"/>
              <a:gd name="adj2" fmla="val -18105"/>
              <a:gd name="adj3" fmla="val 45102"/>
              <a:gd name="adj4" fmla="val -16706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19" name="설명선: 선(테두리 및 강조선) 18">
            <a:extLst>
              <a:ext uri="{FF2B5EF4-FFF2-40B4-BE49-F238E27FC236}">
                <a16:creationId xmlns:a16="http://schemas.microsoft.com/office/drawing/2014/main" id="{32826015-5CCD-7863-F70C-F120927B0661}"/>
              </a:ext>
            </a:extLst>
          </p:cNvPr>
          <p:cNvSpPr/>
          <p:nvPr/>
        </p:nvSpPr>
        <p:spPr>
          <a:xfrm>
            <a:off x="1564416" y="4424322"/>
            <a:ext cx="410494" cy="236646"/>
          </a:xfrm>
          <a:prstGeom prst="accentBorderCallout1">
            <a:avLst>
              <a:gd name="adj1" fmla="val 46255"/>
              <a:gd name="adj2" fmla="val 111590"/>
              <a:gd name="adj3" fmla="val 48206"/>
              <a:gd name="adj4" fmla="val 17915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5" name="설명선: 선(테두리 및 강조선) 24">
            <a:extLst>
              <a:ext uri="{FF2B5EF4-FFF2-40B4-BE49-F238E27FC236}">
                <a16:creationId xmlns:a16="http://schemas.microsoft.com/office/drawing/2014/main" id="{695C91B3-3283-E7E8-60FF-0757E76290B0}"/>
              </a:ext>
            </a:extLst>
          </p:cNvPr>
          <p:cNvSpPr/>
          <p:nvPr/>
        </p:nvSpPr>
        <p:spPr>
          <a:xfrm>
            <a:off x="5890753" y="6347792"/>
            <a:ext cx="410494" cy="236646"/>
          </a:xfrm>
          <a:prstGeom prst="accentBorderCallout1">
            <a:avLst>
              <a:gd name="adj1" fmla="val 31535"/>
              <a:gd name="adj2" fmla="val -17821"/>
              <a:gd name="adj3" fmla="val 37166"/>
              <a:gd name="adj4" fmla="val -17089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6" name="설명선: 선(테두리 및 강조선) 25">
            <a:extLst>
              <a:ext uri="{FF2B5EF4-FFF2-40B4-BE49-F238E27FC236}">
                <a16:creationId xmlns:a16="http://schemas.microsoft.com/office/drawing/2014/main" id="{F873F595-339E-F27E-28CB-49D88803E298}"/>
              </a:ext>
            </a:extLst>
          </p:cNvPr>
          <p:cNvSpPr/>
          <p:nvPr/>
        </p:nvSpPr>
        <p:spPr>
          <a:xfrm>
            <a:off x="1631712" y="5011873"/>
            <a:ext cx="410494" cy="236646"/>
          </a:xfrm>
          <a:prstGeom prst="accentBorderCallout1">
            <a:avLst>
              <a:gd name="adj1" fmla="val 35215"/>
              <a:gd name="adj2" fmla="val 111590"/>
              <a:gd name="adj3" fmla="val 44526"/>
              <a:gd name="adj4" fmla="val 151571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D2FEF41D-D93D-6DAF-2138-B8CF1DC834D7}"/>
              </a:ext>
            </a:extLst>
          </p:cNvPr>
          <p:cNvSpPr/>
          <p:nvPr/>
        </p:nvSpPr>
        <p:spPr>
          <a:xfrm>
            <a:off x="1540399" y="4065852"/>
            <a:ext cx="410494" cy="236646"/>
          </a:xfrm>
          <a:prstGeom prst="accentBorderCallout1">
            <a:avLst>
              <a:gd name="adj1" fmla="val 38895"/>
              <a:gd name="adj2" fmla="val 109468"/>
              <a:gd name="adj3" fmla="val 51886"/>
              <a:gd name="adj4" fmla="val 18127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9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D7AC83E0-5E09-8F7E-89FE-2299598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87" y="3992027"/>
            <a:ext cx="4448143" cy="27649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33821"/>
              </p:ext>
            </p:extLst>
          </p:nvPr>
        </p:nvGraphicFramePr>
        <p:xfrm>
          <a:off x="9011503" y="1523330"/>
          <a:ext cx="3137462" cy="727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인증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모달창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다음 주소검색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API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인증 메일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859272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6801467" y="1325797"/>
            <a:ext cx="287383" cy="267900"/>
          </a:xfrm>
          <a:prstGeom prst="accentBorderCallout1">
            <a:avLst>
              <a:gd name="adj1" fmla="val 44537"/>
              <a:gd name="adj2" fmla="val -20851"/>
              <a:gd name="adj3" fmla="val 67112"/>
              <a:gd name="adj4" fmla="val -21406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4316188" y="350277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6572"/>
              <a:gd name="adj4" fmla="val 34129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5E0C5-325C-F474-7796-C3D0BA0D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77" y="794329"/>
            <a:ext cx="5883524" cy="1847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B71229-9323-577C-B5EA-C8AE36AB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91" y="2641662"/>
            <a:ext cx="3099773" cy="413796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D485DE6-2983-4790-CAE7-20B85D22A7E4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회원가입 화면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이메일 인증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버튼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주소검색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193E2B4-4437-CF68-BDDA-1C58592E8F35}"/>
              </a:ext>
            </a:extLst>
          </p:cNvPr>
          <p:cNvSpPr/>
          <p:nvPr/>
        </p:nvSpPr>
        <p:spPr>
          <a:xfrm>
            <a:off x="905158" y="72566"/>
            <a:ext cx="1276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0D5FCD8-C4F8-7A7C-78F8-1693E9D35178}"/>
              </a:ext>
            </a:extLst>
          </p:cNvPr>
          <p:cNvSpPr/>
          <p:nvPr/>
        </p:nvSpPr>
        <p:spPr>
          <a:xfrm>
            <a:off x="5174473" y="78375"/>
            <a:ext cx="171858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206B82F-2647-536B-726F-F6EA95F1C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4" y="2978694"/>
            <a:ext cx="2942595" cy="90765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4F1CF0-78E0-107E-A114-0ED28C889EDA}"/>
              </a:ext>
            </a:extLst>
          </p:cNvPr>
          <p:cNvCxnSpPr>
            <a:cxnSpLocks/>
          </p:cNvCxnSpPr>
          <p:nvPr/>
        </p:nvCxnSpPr>
        <p:spPr>
          <a:xfrm flipH="1">
            <a:off x="1543494" y="2641662"/>
            <a:ext cx="334587" cy="231349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89C1FC8-A4C1-A404-1D87-479426FDC609}"/>
              </a:ext>
            </a:extLst>
          </p:cNvPr>
          <p:cNvCxnSpPr>
            <a:cxnSpLocks/>
          </p:cNvCxnSpPr>
          <p:nvPr/>
        </p:nvCxnSpPr>
        <p:spPr>
          <a:xfrm>
            <a:off x="513000" y="3886344"/>
            <a:ext cx="612287" cy="337032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설명선: 선(테두리 및 강조선) 31">
            <a:extLst>
              <a:ext uri="{FF2B5EF4-FFF2-40B4-BE49-F238E27FC236}">
                <a16:creationId xmlns:a16="http://schemas.microsoft.com/office/drawing/2014/main" id="{02548937-DE15-B1E4-52C7-3644389A99F4}"/>
              </a:ext>
            </a:extLst>
          </p:cNvPr>
          <p:cNvSpPr/>
          <p:nvPr/>
        </p:nvSpPr>
        <p:spPr>
          <a:xfrm>
            <a:off x="531760" y="4793994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8600"/>
              <a:gd name="adj4" fmla="val 27987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74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2EEBD6-BA2A-19A1-F087-D950D541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3" y="3658225"/>
            <a:ext cx="3437586" cy="31800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56EA9D-BB83-2912-3A13-D1992811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93" y="427060"/>
            <a:ext cx="4481520" cy="351914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로그인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6013"/>
              </p:ext>
            </p:extLst>
          </p:nvPr>
        </p:nvGraphicFramePr>
        <p:xfrm>
          <a:off x="9011503" y="1523330"/>
          <a:ext cx="3137462" cy="290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찾기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찾기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로그인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SUBMIT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회원가입 화면으로 연결되는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107706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휴대폰 번호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895180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아이디 찾기 확인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SUBMIT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74296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이름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570977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이메일 입력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36496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12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임시 비밀번호 이메일 발송 버튼 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41657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2617000" y="1389380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63862"/>
              <a:gd name="adj4" fmla="val 22835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2617000" y="1924003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2008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2617000" y="2341156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1107"/>
              <a:gd name="adj4" fmla="val 74047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 flipH="1">
            <a:off x="2264751" y="2455817"/>
            <a:ext cx="2478002" cy="1385605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6925974" y="2275003"/>
            <a:ext cx="287383" cy="267900"/>
          </a:xfrm>
          <a:prstGeom prst="accentBorderCallout1">
            <a:avLst>
              <a:gd name="adj1" fmla="val 31534"/>
              <a:gd name="adj2" fmla="val -14791"/>
              <a:gd name="adj3" fmla="val 63172"/>
              <a:gd name="adj4" fmla="val -30699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2656522" y="2765488"/>
            <a:ext cx="287383" cy="267900"/>
          </a:xfrm>
          <a:prstGeom prst="accentBorderCallout1">
            <a:avLst>
              <a:gd name="adj1" fmla="val 41877"/>
              <a:gd name="adj2" fmla="val 117257"/>
              <a:gd name="adj3" fmla="val 50070"/>
              <a:gd name="adj4" fmla="val 21118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4754879" y="3964807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-106060"/>
              <a:gd name="adj4" fmla="val -167879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화면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157467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FF0526-E422-CD7B-E49E-460C34C7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3682196"/>
            <a:ext cx="3707373" cy="309742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372E6F-8062-75AA-355E-B8E24101134B}"/>
              </a:ext>
            </a:extLst>
          </p:cNvPr>
          <p:cNvCxnSpPr>
            <a:cxnSpLocks/>
          </p:cNvCxnSpPr>
          <p:nvPr/>
        </p:nvCxnSpPr>
        <p:spPr>
          <a:xfrm>
            <a:off x="5939579" y="2542903"/>
            <a:ext cx="892617" cy="1403299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설명선: 선(테두리 및 강조선) 23">
            <a:extLst>
              <a:ext uri="{FF2B5EF4-FFF2-40B4-BE49-F238E27FC236}">
                <a16:creationId xmlns:a16="http://schemas.microsoft.com/office/drawing/2014/main" id="{6A5D6C9D-30AE-0A5A-764E-D28428CF38DF}"/>
              </a:ext>
            </a:extLst>
          </p:cNvPr>
          <p:cNvSpPr/>
          <p:nvPr/>
        </p:nvSpPr>
        <p:spPr>
          <a:xfrm>
            <a:off x="3497547" y="4861421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9725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5" name="설명선: 선(테두리 및 강조선) 24">
            <a:extLst>
              <a:ext uri="{FF2B5EF4-FFF2-40B4-BE49-F238E27FC236}">
                <a16:creationId xmlns:a16="http://schemas.microsoft.com/office/drawing/2014/main" id="{636E9136-58C7-C5DD-DB49-A8840AF2C9F5}"/>
              </a:ext>
            </a:extLst>
          </p:cNvPr>
          <p:cNvSpPr/>
          <p:nvPr/>
        </p:nvSpPr>
        <p:spPr>
          <a:xfrm>
            <a:off x="3503324" y="5486258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53223"/>
              <a:gd name="adj4" fmla="val -10121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6" name="설명선: 선(테두리 및 강조선) 25">
            <a:extLst>
              <a:ext uri="{FF2B5EF4-FFF2-40B4-BE49-F238E27FC236}">
                <a16:creationId xmlns:a16="http://schemas.microsoft.com/office/drawing/2014/main" id="{C2F3974A-8C43-2597-31C2-A6017D78360C}"/>
              </a:ext>
            </a:extLst>
          </p:cNvPr>
          <p:cNvSpPr/>
          <p:nvPr/>
        </p:nvSpPr>
        <p:spPr>
          <a:xfrm>
            <a:off x="3497547" y="6245045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36970"/>
              <a:gd name="adj4" fmla="val -10727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9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283D4FF5-5359-B851-9BF4-F4F91B845ADE}"/>
              </a:ext>
            </a:extLst>
          </p:cNvPr>
          <p:cNvSpPr/>
          <p:nvPr/>
        </p:nvSpPr>
        <p:spPr>
          <a:xfrm>
            <a:off x="8470958" y="4861421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10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8" name="설명선: 선(테두리 및 강조선) 27">
            <a:extLst>
              <a:ext uri="{FF2B5EF4-FFF2-40B4-BE49-F238E27FC236}">
                <a16:creationId xmlns:a16="http://schemas.microsoft.com/office/drawing/2014/main" id="{152BD4BC-0258-27BC-8B99-8E22FA2C34E8}"/>
              </a:ext>
            </a:extLst>
          </p:cNvPr>
          <p:cNvSpPr/>
          <p:nvPr/>
        </p:nvSpPr>
        <p:spPr>
          <a:xfrm>
            <a:off x="8470954" y="5499293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9" name="설명선: 선(테두리 및 강조선) 28">
            <a:extLst>
              <a:ext uri="{FF2B5EF4-FFF2-40B4-BE49-F238E27FC236}">
                <a16:creationId xmlns:a16="http://schemas.microsoft.com/office/drawing/2014/main" id="{54B600CE-1AB1-F8B5-DE70-B256C705A431}"/>
              </a:ext>
            </a:extLst>
          </p:cNvPr>
          <p:cNvSpPr/>
          <p:nvPr/>
        </p:nvSpPr>
        <p:spPr>
          <a:xfrm>
            <a:off x="8470954" y="6174596"/>
            <a:ext cx="429198" cy="267900"/>
          </a:xfrm>
          <a:prstGeom prst="accentBorderCallout1">
            <a:avLst>
              <a:gd name="adj1" fmla="val 72710"/>
              <a:gd name="adj2" fmla="val -12862"/>
              <a:gd name="adj3" fmla="val 56474"/>
              <a:gd name="adj4" fmla="val -7884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hnschrift" panose="020B0502040204020203" pitchFamily="34" charset="0"/>
              </a:rPr>
              <a:t>12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0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임시 비밀번호 이메일 발송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2005"/>
              </p:ext>
            </p:extLst>
          </p:nvPr>
        </p:nvGraphicFramePr>
        <p:xfrm>
          <a:off x="9011503" y="1523330"/>
          <a:ext cx="3137462" cy="484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비밀번호 발송 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alert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임시비밀번호 메일 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712278" y="1389380"/>
            <a:ext cx="287383" cy="267900"/>
          </a:xfrm>
          <a:prstGeom prst="accentBorderCallout1">
            <a:avLst>
              <a:gd name="adj1" fmla="val 44537"/>
              <a:gd name="adj2" fmla="val -17821"/>
              <a:gd name="adj3" fmla="val 60611"/>
              <a:gd name="adj4" fmla="val -15649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1352233" y="3496959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2825"/>
              <a:gd name="adj4" fmla="val 25644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22867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찾기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2" y="78375"/>
            <a:ext cx="2536967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찾기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6B822A-E831-37E4-CB20-74BB421E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794329"/>
            <a:ext cx="5154930" cy="1834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509A27-6101-BA14-E7E0-6157A14F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829" y="2977508"/>
            <a:ext cx="6548846" cy="35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341746-7168-E29D-90DB-31B551CE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36" y="2250419"/>
            <a:ext cx="8630194" cy="177495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49879"/>
              </p:ext>
            </p:extLst>
          </p:nvPr>
        </p:nvGraphicFramePr>
        <p:xfrm>
          <a:off x="9011503" y="1701315"/>
          <a:ext cx="3137462" cy="65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회원 로그인 후 보이는 창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7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관리자 로그인 후 보이는 창</a:t>
                      </a:r>
                      <a:b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</a:b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돌아가는 톱니바퀴 이미지를 클릭 시 관리자 페이지로 연결됨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370047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5522814" y="202823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39398"/>
              <a:gd name="adj4" fmla="val 32532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8" y="72566"/>
            <a:ext cx="1536405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74046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AFE6EF-0951-01F8-0572-3CD947D48263}"/>
              </a:ext>
            </a:extLst>
          </p:cNvPr>
          <p:cNvSpPr/>
          <p:nvPr/>
        </p:nvSpPr>
        <p:spPr>
          <a:xfrm>
            <a:off x="4458948" y="4154670"/>
            <a:ext cx="3891620" cy="744020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21165-DCF9-18F8-5B2D-A17D031F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96" y="4247553"/>
            <a:ext cx="3806599" cy="607505"/>
          </a:xfrm>
          <a:prstGeom prst="rect">
            <a:avLst/>
          </a:prstGeom>
        </p:spPr>
      </p:pic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66163ED2-1264-C5DF-9CE8-0801C6054310}"/>
              </a:ext>
            </a:extLst>
          </p:cNvPr>
          <p:cNvSpPr/>
          <p:nvPr/>
        </p:nvSpPr>
        <p:spPr>
          <a:xfrm>
            <a:off x="3791155" y="4417355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36324"/>
              <a:gd name="adj4" fmla="val 220082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320D-54B9-EDD7-4CD8-78A0A9C3D9EE}"/>
              </a:ext>
            </a:extLst>
          </p:cNvPr>
          <p:cNvSpPr/>
          <p:nvPr/>
        </p:nvSpPr>
        <p:spPr>
          <a:xfrm>
            <a:off x="6067753" y="751113"/>
            <a:ext cx="2683866" cy="1946545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1E1D7D-998F-A04A-2D9B-20A931D1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29" y="2622033"/>
            <a:ext cx="4023492" cy="4044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63A65D-4A97-C8E7-8470-DBB5F49F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7" y="534555"/>
            <a:ext cx="4233813" cy="562750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1DB1BB-6A93-96FF-319F-C96855BA4A1E}"/>
              </a:ext>
            </a:extLst>
          </p:cNvPr>
          <p:cNvSpPr/>
          <p:nvPr/>
        </p:nvSpPr>
        <p:spPr>
          <a:xfrm>
            <a:off x="9180945" y="665018"/>
            <a:ext cx="2798579" cy="630898"/>
          </a:xfrm>
          <a:prstGeom prst="roundRect">
            <a:avLst/>
          </a:prstGeom>
          <a:noFill/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제로음료 판매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5CB5A-5C24-859D-9EE5-A551500AABF5}"/>
              </a:ext>
            </a:extLst>
          </p:cNvPr>
          <p:cNvSpPr/>
          <p:nvPr/>
        </p:nvSpPr>
        <p:spPr>
          <a:xfrm>
            <a:off x="104503" y="78377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 Title.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7DE09-1663-D226-5BA6-911E5F631F9F}"/>
              </a:ext>
            </a:extLst>
          </p:cNvPr>
          <p:cNvSpPr/>
          <p:nvPr/>
        </p:nvSpPr>
        <p:spPr>
          <a:xfrm>
            <a:off x="4210593" y="78377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Screen Path.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40D0D-1B5F-9F5B-9CA7-80A7A9CB410A}"/>
              </a:ext>
            </a:extLst>
          </p:cNvPr>
          <p:cNvSpPr/>
          <p:nvPr/>
        </p:nvSpPr>
        <p:spPr>
          <a:xfrm>
            <a:off x="8943702" y="78376"/>
            <a:ext cx="1232263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Description.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BDD796-0CA8-FDC0-F734-E7E3F5A059DB}"/>
              </a:ext>
            </a:extLst>
          </p:cNvPr>
          <p:cNvSpPr/>
          <p:nvPr/>
        </p:nvSpPr>
        <p:spPr>
          <a:xfrm>
            <a:off x="10855235" y="78376"/>
            <a:ext cx="732708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E7477"/>
                </a:solidFill>
                <a:latin typeface="Bahnschrift" panose="020B0502040204020203" pitchFamily="34" charset="0"/>
              </a:rPr>
              <a:t>Page.</a:t>
            </a:r>
            <a:endParaRPr lang="ko-KR" altLang="en-US" sz="1200" b="1" dirty="0">
              <a:solidFill>
                <a:srgbClr val="FE7477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F2B05-F249-F063-6B7A-6D6BBBE7DEBB}"/>
              </a:ext>
            </a:extLst>
          </p:cNvPr>
          <p:cNvSpPr/>
          <p:nvPr/>
        </p:nvSpPr>
        <p:spPr>
          <a:xfrm>
            <a:off x="104503" y="391885"/>
            <a:ext cx="1198299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437247-B10B-9527-9862-ED2271549558}"/>
              </a:ext>
            </a:extLst>
          </p:cNvPr>
          <p:cNvCxnSpPr/>
          <p:nvPr/>
        </p:nvCxnSpPr>
        <p:spPr>
          <a:xfrm>
            <a:off x="8943702" y="391885"/>
            <a:ext cx="0" cy="65353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F4216F-DF51-64BF-FD2D-A957D6DE8DE4}"/>
              </a:ext>
            </a:extLst>
          </p:cNvPr>
          <p:cNvSpPr/>
          <p:nvPr/>
        </p:nvSpPr>
        <p:spPr>
          <a:xfrm>
            <a:off x="9054538" y="534555"/>
            <a:ext cx="1121423" cy="259774"/>
          </a:xfrm>
          <a:prstGeom prst="roundRect">
            <a:avLst/>
          </a:prstGeom>
          <a:solidFill>
            <a:srgbClr val="FE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Summary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9A721B2-7FA6-CF81-84CD-330AD38B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64485"/>
              </p:ext>
            </p:extLst>
          </p:nvPr>
        </p:nvGraphicFramePr>
        <p:xfrm>
          <a:off x="9011503" y="1523330"/>
          <a:ext cx="3137462" cy="2197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91822417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301297195"/>
                    </a:ext>
                  </a:extLst>
                </a:gridCol>
              </a:tblGrid>
              <a:tr h="392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전체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낮은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높은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등록일 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조회높은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순 조회 기능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10709"/>
                  </a:ext>
                </a:extLst>
              </a:tr>
              <a:tr h="351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카테고리별 상품 조회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제로음료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무가당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단백질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도시락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기타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59051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이미지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19422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상품명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가격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상품 한 줄 설명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738983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이미지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4509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74076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판매 개수 선택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45618"/>
                  </a:ext>
                </a:extLst>
              </a:tr>
              <a:tr h="242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Bahnschrift" panose="020B0502040204020203" pitchFamily="34" charset="0"/>
                        <a:ea typeface="함초롬돋움 확장" panose="0203050400010101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ahnschrift" panose="020B0502040204020203" pitchFamily="34" charset="0"/>
                          <a:ea typeface="함초롬돋움 확장" panose="02030504000101010101" pitchFamily="18" charset="-127"/>
                        </a:rPr>
                        <a:t>장바구니 담기 버튼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443450"/>
                  </a:ext>
                </a:extLst>
              </a:tr>
            </a:tbl>
          </a:graphicData>
        </a:graphic>
      </p:graphicFrame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2176A240-F98C-7990-3851-29FEE40736B7}"/>
              </a:ext>
            </a:extLst>
          </p:cNvPr>
          <p:cNvSpPr/>
          <p:nvPr/>
        </p:nvSpPr>
        <p:spPr>
          <a:xfrm>
            <a:off x="4789871" y="1161966"/>
            <a:ext cx="287383" cy="267900"/>
          </a:xfrm>
          <a:prstGeom prst="accentBorderCallout1">
            <a:avLst>
              <a:gd name="adj1" fmla="val 47788"/>
              <a:gd name="adj2" fmla="val -11761"/>
              <a:gd name="adj3" fmla="val 115873"/>
              <a:gd name="adj4" fmla="val -168614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1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C320043B-808C-68F9-8C16-208520856A7E}"/>
              </a:ext>
            </a:extLst>
          </p:cNvPr>
          <p:cNvSpPr/>
          <p:nvPr/>
        </p:nvSpPr>
        <p:spPr>
          <a:xfrm>
            <a:off x="4789871" y="1652476"/>
            <a:ext cx="287383" cy="267900"/>
          </a:xfrm>
          <a:prstGeom prst="accentBorderCallout1">
            <a:avLst>
              <a:gd name="adj1" fmla="val 38035"/>
              <a:gd name="adj2" fmla="val -14791"/>
              <a:gd name="adj3" fmla="val 29823"/>
              <a:gd name="adj4" fmla="val -176888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2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3" name="설명선: 선(테두리 및 강조선) 22">
            <a:extLst>
              <a:ext uri="{FF2B5EF4-FFF2-40B4-BE49-F238E27FC236}">
                <a16:creationId xmlns:a16="http://schemas.microsoft.com/office/drawing/2014/main" id="{719876F8-F762-F7F0-34CE-490D178E44DE}"/>
              </a:ext>
            </a:extLst>
          </p:cNvPr>
          <p:cNvSpPr/>
          <p:nvPr/>
        </p:nvSpPr>
        <p:spPr>
          <a:xfrm>
            <a:off x="4768098" y="2154228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245899"/>
              <a:gd name="adj4" fmla="val 23744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3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6B5C6E-62BF-D002-6AA2-2380B653C420}"/>
              </a:ext>
            </a:extLst>
          </p:cNvPr>
          <p:cNvCxnSpPr>
            <a:cxnSpLocks/>
          </p:cNvCxnSpPr>
          <p:nvPr/>
        </p:nvCxnSpPr>
        <p:spPr>
          <a:xfrm flipH="1" flipV="1">
            <a:off x="8627830" y="2697658"/>
            <a:ext cx="72017" cy="748277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설명선: 선(테두리 및 강조선) 41">
            <a:extLst>
              <a:ext uri="{FF2B5EF4-FFF2-40B4-BE49-F238E27FC236}">
                <a16:creationId xmlns:a16="http://schemas.microsoft.com/office/drawing/2014/main" id="{3D98FFE5-92E5-45C5-5EBE-FE987374D3FE}"/>
              </a:ext>
            </a:extLst>
          </p:cNvPr>
          <p:cNvSpPr/>
          <p:nvPr/>
        </p:nvSpPr>
        <p:spPr>
          <a:xfrm>
            <a:off x="4502487" y="4338657"/>
            <a:ext cx="287383" cy="267900"/>
          </a:xfrm>
          <a:prstGeom prst="accentBorderCallout1">
            <a:avLst>
              <a:gd name="adj1" fmla="val 34785"/>
              <a:gd name="adj2" fmla="val 112482"/>
              <a:gd name="adj3" fmla="val 46918"/>
              <a:gd name="adj4" fmla="val 17785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4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3" name="설명선: 선(테두리 및 강조선) 42">
            <a:extLst>
              <a:ext uri="{FF2B5EF4-FFF2-40B4-BE49-F238E27FC236}">
                <a16:creationId xmlns:a16="http://schemas.microsoft.com/office/drawing/2014/main" id="{62823E81-9346-0049-A2C2-5EF47BE6B6EB}"/>
              </a:ext>
            </a:extLst>
          </p:cNvPr>
          <p:cNvSpPr/>
          <p:nvPr/>
        </p:nvSpPr>
        <p:spPr>
          <a:xfrm>
            <a:off x="8627830" y="3521972"/>
            <a:ext cx="287383" cy="267900"/>
          </a:xfrm>
          <a:prstGeom prst="accentBorderCallout1">
            <a:avLst>
              <a:gd name="adj1" fmla="val 45128"/>
              <a:gd name="adj2" fmla="val -16076"/>
              <a:gd name="adj3" fmla="val 189850"/>
              <a:gd name="adj4" fmla="val -55483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5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4" name="설명선: 선(테두리 및 강조선) 43">
            <a:extLst>
              <a:ext uri="{FF2B5EF4-FFF2-40B4-BE49-F238E27FC236}">
                <a16:creationId xmlns:a16="http://schemas.microsoft.com/office/drawing/2014/main" id="{E173BF65-208B-C647-AFF2-8BEA7942C4B0}"/>
              </a:ext>
            </a:extLst>
          </p:cNvPr>
          <p:cNvSpPr/>
          <p:nvPr/>
        </p:nvSpPr>
        <p:spPr>
          <a:xfrm>
            <a:off x="7711440" y="4882087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69476"/>
              <a:gd name="adj4" fmla="val -170910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6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37C4B7-9088-75CC-E85F-F1B21BC6D841}"/>
              </a:ext>
            </a:extLst>
          </p:cNvPr>
          <p:cNvSpPr/>
          <p:nvPr/>
        </p:nvSpPr>
        <p:spPr>
          <a:xfrm>
            <a:off x="905159" y="72566"/>
            <a:ext cx="1393902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제로음료 카테고리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DBD342-A57B-BEE4-E38E-1A2538834912}"/>
              </a:ext>
            </a:extLst>
          </p:cNvPr>
          <p:cNvSpPr/>
          <p:nvPr/>
        </p:nvSpPr>
        <p:spPr>
          <a:xfrm>
            <a:off x="5174473" y="78375"/>
            <a:ext cx="1670464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화면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제로음료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9ADE074-0C66-B607-E0EF-F5BB9939FBF9}"/>
              </a:ext>
            </a:extLst>
          </p:cNvPr>
          <p:cNvSpPr/>
          <p:nvPr/>
        </p:nvSpPr>
        <p:spPr>
          <a:xfrm>
            <a:off x="11216974" y="72566"/>
            <a:ext cx="1036320" cy="31350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9/30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52FD8-F7E0-F611-4768-4A8AC477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52" y="794329"/>
            <a:ext cx="2495667" cy="173475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944B8E-A0C5-DC2B-5A4D-5F519EC2DC2A}"/>
              </a:ext>
            </a:extLst>
          </p:cNvPr>
          <p:cNvSpPr/>
          <p:nvPr/>
        </p:nvSpPr>
        <p:spPr>
          <a:xfrm>
            <a:off x="5391004" y="1288507"/>
            <a:ext cx="519019" cy="460854"/>
          </a:xfrm>
          <a:prstGeom prst="rect">
            <a:avLst/>
          </a:prstGeom>
          <a:solidFill>
            <a:srgbClr val="FE7477"/>
          </a:solidFill>
          <a:ln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336906-8A4F-4C87-12CC-8E58BD944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617" y="1333127"/>
            <a:ext cx="387928" cy="34445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DDCCD6C-2E9D-D829-764F-763D6FC574E1}"/>
              </a:ext>
            </a:extLst>
          </p:cNvPr>
          <p:cNvCxnSpPr>
            <a:cxnSpLocks/>
          </p:cNvCxnSpPr>
          <p:nvPr/>
        </p:nvCxnSpPr>
        <p:spPr>
          <a:xfrm flipH="1" flipV="1">
            <a:off x="5975939" y="1429866"/>
            <a:ext cx="1469972" cy="538406"/>
          </a:xfrm>
          <a:prstGeom prst="straightConnector1">
            <a:avLst/>
          </a:prstGeom>
          <a:ln>
            <a:solidFill>
              <a:srgbClr val="FE74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설명선: 선(테두리 및 강조선) 26">
            <a:extLst>
              <a:ext uri="{FF2B5EF4-FFF2-40B4-BE49-F238E27FC236}">
                <a16:creationId xmlns:a16="http://schemas.microsoft.com/office/drawing/2014/main" id="{63869358-81E1-10E8-21F8-B8EBFD4ACDC7}"/>
              </a:ext>
            </a:extLst>
          </p:cNvPr>
          <p:cNvSpPr/>
          <p:nvPr/>
        </p:nvSpPr>
        <p:spPr>
          <a:xfrm>
            <a:off x="7567748" y="871361"/>
            <a:ext cx="287383" cy="267900"/>
          </a:xfrm>
          <a:prstGeom prst="accentBorderCallout1">
            <a:avLst>
              <a:gd name="adj1" fmla="val 69459"/>
              <a:gd name="adj2" fmla="val 117441"/>
              <a:gd name="adj3" fmla="val 111736"/>
              <a:gd name="adj4" fmla="val 183636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7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8" name="설명선: 선(테두리 및 강조선) 27">
            <a:extLst>
              <a:ext uri="{FF2B5EF4-FFF2-40B4-BE49-F238E27FC236}">
                <a16:creationId xmlns:a16="http://schemas.microsoft.com/office/drawing/2014/main" id="{8B1368F4-23C7-91E8-0082-29E5034B766F}"/>
              </a:ext>
            </a:extLst>
          </p:cNvPr>
          <p:cNvSpPr/>
          <p:nvPr/>
        </p:nvSpPr>
        <p:spPr>
          <a:xfrm>
            <a:off x="7339722" y="1431169"/>
            <a:ext cx="287383" cy="267900"/>
          </a:xfrm>
          <a:prstGeom prst="accentBorderCallout1">
            <a:avLst>
              <a:gd name="adj1" fmla="val 72710"/>
              <a:gd name="adj2" fmla="val -12862"/>
              <a:gd name="adj3" fmla="val 206005"/>
              <a:gd name="adj4" fmla="val 83635"/>
            </a:avLst>
          </a:prstGeom>
          <a:solidFill>
            <a:srgbClr val="FE7477"/>
          </a:solidFill>
          <a:ln w="19050">
            <a:solidFill>
              <a:srgbClr val="FE7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8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83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1953</Words>
  <Application>Microsoft Office PowerPoint</Application>
  <PresentationFormat>와이드스크린</PresentationFormat>
  <Paragraphs>772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경기천년제목 Light</vt:lpstr>
      <vt:lpstr>맑은 고딕</vt:lpstr>
      <vt:lpstr>Arial</vt:lpstr>
      <vt:lpstr>Bahnschrift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서영</dc:creator>
  <cp:lastModifiedBy>서영</cp:lastModifiedBy>
  <cp:revision>33</cp:revision>
  <dcterms:created xsi:type="dcterms:W3CDTF">2023-04-25T07:52:57Z</dcterms:created>
  <dcterms:modified xsi:type="dcterms:W3CDTF">2023-04-25T13:06:45Z</dcterms:modified>
</cp:coreProperties>
</file>